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7"/>
  </p:notesMasterIdLst>
  <p:sldIdLst>
    <p:sldId id="256" r:id="rId3"/>
    <p:sldId id="261" r:id="rId4"/>
    <p:sldId id="258" r:id="rId5"/>
    <p:sldId id="263" r:id="rId6"/>
  </p:sldIdLst>
  <p:sldSz cx="9144000" cy="5143500" type="screen16x9"/>
  <p:notesSz cx="6858000" cy="9144000"/>
  <p:embeddedFontLst>
    <p:embeddedFont>
      <p:font typeface="Comfortaa" panose="020B0604020202020204" charset="0"/>
      <p:regular r:id="rId8"/>
      <p:bold r:id="rId9"/>
    </p:embeddedFont>
    <p:embeddedFont>
      <p:font typeface="Lato" panose="020B0604020202020204" charset="0"/>
      <p:regular r:id="rId10"/>
      <p:bold r:id="rId11"/>
      <p:italic r:id="rId12"/>
      <p:boldItalic r:id="rId13"/>
    </p:embeddedFont>
    <p:embeddedFont>
      <p:font typeface="Raleway" panose="020B0604020202020204" charset="0"/>
      <p:regular r:id="rId14"/>
      <p:bold r:id="rId15"/>
      <p:italic r:id="rId16"/>
      <p:boldItalic r:id="rId17"/>
    </p:embeddedFont>
    <p:embeddedFont>
      <p:font typeface="Montserrat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1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8.fntdata"/><Relationship Id="rId23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60019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862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2892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9591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230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jpe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VALUTAZIONE DEL RISCHIO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LA VALUTAZIONE DEL RISCHIO</a:t>
            </a:r>
          </a:p>
          <a:p>
            <a:endParaRPr lang="it-IT" sz="1800" b="1" dirty="0"/>
          </a:p>
          <a:p>
            <a:endParaRPr lang="it-IT" sz="1800" b="1" dirty="0"/>
          </a:p>
          <a:p>
            <a:r>
              <a:rPr lang="it-IT" b="1" dirty="0">
                <a:solidFill>
                  <a:schemeClr val="bg1"/>
                </a:solidFill>
              </a:rPr>
              <a:t>RISCHIO</a:t>
            </a:r>
            <a:r>
              <a:rPr lang="it-IT" b="1" dirty="0"/>
              <a:t> -&gt; CONCETTO PROBABILISTICO</a:t>
            </a:r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PARAMETRI PER LA </a:t>
            </a:r>
            <a:r>
              <a:rPr lang="it-IT" b="1" dirty="0">
                <a:solidFill>
                  <a:schemeClr val="bg1"/>
                </a:solidFill>
              </a:rPr>
              <a:t>VALUTAZIONE</a:t>
            </a:r>
            <a:r>
              <a:rPr lang="it-IT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GRAVITA’ </a:t>
            </a:r>
            <a:r>
              <a:rPr lang="it-IT" b="1" dirty="0"/>
              <a:t>-&gt; valore del danno o della perdita subiti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FREQUENZA</a:t>
            </a:r>
            <a:r>
              <a:rPr lang="it-IT" b="1" dirty="0"/>
              <a:t> -&gt; misura statistica della possibilità del verificarsi di un evento rischioso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/>
          </a:p>
          <a:p>
            <a:pPr algn="ctr"/>
            <a:r>
              <a:rPr lang="it-IT" b="1" i="1" dirty="0">
                <a:solidFill>
                  <a:schemeClr val="bg1"/>
                </a:solidFill>
              </a:rPr>
              <a:t>NON SOVRAPPORRE LA PAURA AL CONCETTO DI RISCHIO</a:t>
            </a: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503426" y="715587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LA VALUTAZIONE DEL RISCHIO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BBBA5DE8-9A89-410C-A3E5-4AF45C995B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3426" y="1408852"/>
            <a:ext cx="6137148" cy="269375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751C1E1C-AF97-44BB-904C-65240F71B655}"/>
              </a:ext>
            </a:extLst>
          </p:cNvPr>
          <p:cNvSpPr txBox="1"/>
          <p:nvPr/>
        </p:nvSpPr>
        <p:spPr>
          <a:xfrm>
            <a:off x="1855893" y="555413"/>
            <a:ext cx="516128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bg1"/>
                </a:solidFill>
              </a:rPr>
              <a:t>CATALOGARE I SEGUENTI CASI DELLA VITA: IN QUALE DEI QUADRANTI LI METTERESTE? </a:t>
            </a:r>
          </a:p>
          <a:p>
            <a:endParaRPr lang="it-IT" sz="1000" dirty="0">
              <a:solidFill>
                <a:schemeClr val="bg1"/>
              </a:solidFill>
            </a:endParaRPr>
          </a:p>
          <a:p>
            <a:r>
              <a:rPr lang="it-IT" sz="1000" dirty="0">
                <a:solidFill>
                  <a:schemeClr val="bg1"/>
                </a:solidFill>
              </a:rPr>
              <a:t>1. Furto in casa senza la presenza degli abitanti in un appartamento nella vostra città/paese            (191.374 - a.2018 banca dati Istat)</a:t>
            </a:r>
          </a:p>
          <a:p>
            <a:endParaRPr lang="it-IT" sz="1000" dirty="0">
              <a:solidFill>
                <a:schemeClr val="bg1"/>
              </a:solidFill>
            </a:endParaRPr>
          </a:p>
          <a:p>
            <a:r>
              <a:rPr lang="it-IT" sz="1000" dirty="0">
                <a:solidFill>
                  <a:schemeClr val="bg1"/>
                </a:solidFill>
              </a:rPr>
              <a:t>2. Taglio profondo a un dito della mano cucinando            (90.000/2018 Istat riportato da </a:t>
            </a:r>
            <a:r>
              <a:rPr lang="it-IT" sz="1000" dirty="0" err="1">
                <a:solidFill>
                  <a:schemeClr val="bg1"/>
                </a:solidFill>
              </a:rPr>
              <a:t>globalist</a:t>
            </a:r>
            <a:r>
              <a:rPr lang="it-IT" sz="1000" dirty="0">
                <a:solidFill>
                  <a:schemeClr val="bg1"/>
                </a:solidFill>
              </a:rPr>
              <a:t> https://www.globalist.it/news/2019/06/10/gli-incidenti-domestici-le-statistiche-istat-sottolineano-un-fenomeno-in-crescita-2042663.html )</a:t>
            </a:r>
          </a:p>
          <a:p>
            <a:endParaRPr lang="it-IT" sz="1000" dirty="0">
              <a:solidFill>
                <a:schemeClr val="bg1"/>
              </a:solidFill>
            </a:endParaRPr>
          </a:p>
          <a:p>
            <a:r>
              <a:rPr lang="it-IT" sz="1000" dirty="0">
                <a:solidFill>
                  <a:schemeClr val="bg1"/>
                </a:solidFill>
              </a:rPr>
              <a:t>3. Multa in città per divieto di sosta            (~3.200.000 nel 2017  Aci - Istat)</a:t>
            </a:r>
          </a:p>
          <a:p>
            <a:endParaRPr lang="it-IT" sz="1000" dirty="0">
              <a:solidFill>
                <a:schemeClr val="bg1"/>
              </a:solidFill>
            </a:endParaRPr>
          </a:p>
          <a:p>
            <a:r>
              <a:rPr lang="it-IT" sz="1000" dirty="0">
                <a:solidFill>
                  <a:schemeClr val="bg1"/>
                </a:solidFill>
              </a:rPr>
              <a:t>4. Perdita dei tubi con danno anche ad appartamento contiguo            (ogni anno un milione di case subiscono danni da infiltrazione/allagamento  https://www.consulenteassicurativo.org/garanzia-danni-acqua-cose-funziona/ confermato da sito </a:t>
            </a:r>
            <a:r>
              <a:rPr lang="it-IT" sz="1000" dirty="0" err="1">
                <a:solidFill>
                  <a:schemeClr val="bg1"/>
                </a:solidFill>
              </a:rPr>
              <a:t>cosedicasa</a:t>
            </a:r>
            <a:r>
              <a:rPr lang="it-IT" sz="1000" dirty="0">
                <a:solidFill>
                  <a:schemeClr val="bg1"/>
                </a:solidFill>
              </a:rPr>
              <a:t> 2017)</a:t>
            </a:r>
          </a:p>
          <a:p>
            <a:endParaRPr lang="it-IT" sz="1000" dirty="0">
              <a:solidFill>
                <a:schemeClr val="bg1"/>
              </a:solidFill>
            </a:endParaRPr>
          </a:p>
          <a:p>
            <a:r>
              <a:rPr lang="it-IT" sz="1000" dirty="0">
                <a:solidFill>
                  <a:schemeClr val="bg1"/>
                </a:solidFill>
              </a:rPr>
              <a:t>5. Necessità di assistenza domiciliare             (340656 nel 2014, ricerca </a:t>
            </a:r>
            <a:r>
              <a:rPr lang="it-IT" sz="1000" dirty="0" err="1">
                <a:solidFill>
                  <a:schemeClr val="bg1"/>
                </a:solidFill>
              </a:rPr>
              <a:t>Uneba</a:t>
            </a:r>
            <a:r>
              <a:rPr lang="it-IT" sz="1000" dirty="0">
                <a:solidFill>
                  <a:schemeClr val="bg1"/>
                </a:solidFill>
              </a:rPr>
              <a:t> 2017, https://www.uneba.org/adi-grandi-differenze-tra-le-regioni/)</a:t>
            </a:r>
          </a:p>
          <a:p>
            <a:endParaRPr lang="it-IT" sz="1000" dirty="0">
              <a:solidFill>
                <a:schemeClr val="bg1"/>
              </a:solidFill>
            </a:endParaRPr>
          </a:p>
          <a:p>
            <a:r>
              <a:rPr lang="it-IT" sz="1000" dirty="0">
                <a:solidFill>
                  <a:schemeClr val="bg1"/>
                </a:solidFill>
              </a:rPr>
              <a:t>6. Naufragio in mare di nave passeggeri               (3 naufragi di grandi navi passeggeri nel 2018 a livello globale; rapporto </a:t>
            </a:r>
            <a:r>
              <a:rPr lang="it-IT" sz="1000" dirty="0" err="1">
                <a:solidFill>
                  <a:schemeClr val="bg1"/>
                </a:solidFill>
              </a:rPr>
              <a:t>Safety</a:t>
            </a:r>
            <a:r>
              <a:rPr lang="it-IT" sz="1000" dirty="0">
                <a:solidFill>
                  <a:schemeClr val="bg1"/>
                </a:solidFill>
              </a:rPr>
              <a:t> and Shipping Review 2019 del gruppo Allianz)</a:t>
            </a:r>
          </a:p>
          <a:p>
            <a:endParaRPr lang="it-IT" sz="1000" dirty="0">
              <a:solidFill>
                <a:schemeClr val="bg1"/>
              </a:solidFill>
            </a:endParaRPr>
          </a:p>
          <a:p>
            <a:r>
              <a:rPr lang="it-IT" sz="1000" dirty="0">
                <a:solidFill>
                  <a:schemeClr val="bg1"/>
                </a:solidFill>
              </a:rPr>
              <a:t>7. Tamponamento in auto in coda               (32947 - dato Istat del 2014)</a:t>
            </a:r>
          </a:p>
          <a:p>
            <a:endParaRPr lang="it-IT" sz="1000" dirty="0">
              <a:solidFill>
                <a:schemeClr val="bg1"/>
              </a:solidFill>
            </a:endParaRPr>
          </a:p>
          <a:p>
            <a:r>
              <a:rPr lang="it-IT" sz="1000" dirty="0">
                <a:solidFill>
                  <a:schemeClr val="bg1"/>
                </a:solidFill>
              </a:rPr>
              <a:t>8. Lancio col paracadute               (studio di Hassan Vally, epidemiologo della </a:t>
            </a:r>
            <a:r>
              <a:rPr lang="it-IT" sz="1000" dirty="0" err="1">
                <a:solidFill>
                  <a:schemeClr val="bg1"/>
                </a:solidFill>
              </a:rPr>
              <a:t>Trobe</a:t>
            </a:r>
            <a:r>
              <a:rPr lang="it-IT" sz="1000" dirty="0">
                <a:solidFill>
                  <a:schemeClr val="bg1"/>
                </a:solidFill>
              </a:rPr>
              <a:t> University di Melbourne, per cui fare un lancio di paracadutismo comporta circa 9 </a:t>
            </a:r>
            <a:r>
              <a:rPr lang="it-IT" sz="1000" dirty="0" err="1">
                <a:solidFill>
                  <a:schemeClr val="bg1"/>
                </a:solidFill>
              </a:rPr>
              <a:t>micromort</a:t>
            </a:r>
            <a:r>
              <a:rPr lang="it-IT" sz="1000" dirty="0">
                <a:solidFill>
                  <a:schemeClr val="bg1"/>
                </a:solidFill>
              </a:rPr>
              <a:t>, ovvero una possibilità su centomila di morire)</a:t>
            </a:r>
          </a:p>
          <a:p>
            <a:r>
              <a:rPr lang="it-IT" sz="1000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17751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262</Words>
  <Application>Microsoft Office PowerPoint</Application>
  <PresentationFormat>Presentazione su schermo (16:9)</PresentationFormat>
  <Paragraphs>42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Comfortaa</vt:lpstr>
      <vt:lpstr>Arial</vt:lpstr>
      <vt:lpstr>Lato</vt:lpstr>
      <vt:lpstr>Raleway</vt:lpstr>
      <vt:lpstr>Montserrat</vt:lpstr>
      <vt:lpstr>Swiss</vt:lpstr>
      <vt:lpstr>1_Swiss</vt:lpstr>
      <vt:lpstr>MODULO 1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33</cp:revision>
  <dcterms:modified xsi:type="dcterms:W3CDTF">2024-12-11T17:00:13Z</dcterms:modified>
</cp:coreProperties>
</file>